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1" r:id="rId5"/>
    <p:sldId id="266" r:id="rId6"/>
    <p:sldId id="267" r:id="rId7"/>
    <p:sldId id="268" r:id="rId8"/>
    <p:sldId id="269" r:id="rId9"/>
    <p:sldId id="272" r:id="rId10"/>
    <p:sldId id="273" r:id="rId11"/>
    <p:sldId id="265" r:id="rId12"/>
    <p:sldId id="264" r:id="rId13"/>
    <p:sldId id="274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19"/>
    <p:restoredTop sz="88776"/>
  </p:normalViewPr>
  <p:slideViewPr>
    <p:cSldViewPr snapToGrid="0" snapToObjects="1">
      <p:cViewPr varScale="1">
        <p:scale>
          <a:sx n="126" d="100"/>
          <a:sy n="126" d="100"/>
        </p:scale>
        <p:origin x="7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gif>
</file>

<file path=ppt/media/image17.pn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884B64-1405-AC41-90FB-D68CF6252393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64547E-D339-4541-9390-0D5AB924FB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93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ConstraintLayout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Connect views with constraints </a:t>
            </a:r>
          </a:p>
          <a:p>
            <a:pPr rtl="0" fontAlgn="base"/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LinearLayout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Horizontal or vertical row</a:t>
            </a:r>
          </a:p>
          <a:p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RelativeLayout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Child views relative to each other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844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1612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847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88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63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621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058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612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5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70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651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664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0672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64547E-D339-4541-9390-0D5AB924FB3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08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D665E-D4E6-2C4D-88F0-E7D16380DB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5407CD-75F5-AF4A-90F4-BA43D4B7F0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2A7F7-B57F-DE4A-A57E-EFC1917AA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449F0-CD6C-6848-85FA-BE0ED115C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EE3098-71EC-E648-B708-62373618A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26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5576F-A248-5F41-BCB6-A8FDC6296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FEE9F4-7EAD-5C4B-823D-A08F6E3312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5C028-503A-C54D-9CAC-BDB91BFEF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58D01-B68A-4A48-8F67-74F0FE925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AF9B7-710C-F545-8A59-DA6E5D17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02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F4A589-1156-B54B-9F29-7FF3DA6821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3CFCF5-CAB6-8244-8895-406CB7437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3D5334-94E8-9943-8C90-EC2EEF8EC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E6366-9EF8-1D4C-A545-BE8613644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329D6-59E1-CB40-8ABE-AEE7A8DAF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65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209AF-F140-DE4C-B750-9621F65D6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5DC75-1649-7C49-8A78-D2A748378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9F134-F5C6-F742-BBEA-5AE88502F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39917-D79C-F541-A9C7-6DA7FBA6D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138D2-037C-EE46-9C27-A92A9F476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4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F82A8-9217-074A-AA55-561D6F98F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9C98F-4F66-CA4F-AF5B-8FA3CCE24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F29E5-D080-1847-80D6-414A46489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28C4E-AF1B-D840-962F-E01F6AAC4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40656-D1AE-084A-BE7A-A0A430515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9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9407-6DF0-A84F-8393-C552EB3D2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57525-D2F3-8447-AF30-1861F96D56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933C6D-04FB-F64A-8EE3-1D1E063B6A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5AA30A-6563-B944-AFD5-EBDAFED8B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851E5-851E-0C45-869E-0F578659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B1594F-E4AC-4F4C-BD06-4B93C24E2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15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73639-1236-8549-983B-07BCC8A9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3EADEB-385D-CD4A-88DD-18DECF8963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BEC3DC-F5EE-ED41-83B5-5C0F7F1662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ADC2F0-6290-AF43-8FFD-C74EA1DD66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E1E79D-4C5C-1B45-A580-CFD94AE6E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33B4AC-A605-A84A-8BD7-CDAB7B197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514F72-05B1-C944-86B3-625AAC323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0240199-5E2C-7E4F-9DB6-659094E57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459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F182F-ED0B-284C-9973-7F1A8648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0D3E9-D767-1946-A212-120D35EC1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DA91A9-CA3A-B14D-9803-A22DFD4B1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1EDC0-A86C-AE4D-AFC3-0FEEBC518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91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CD1029-F776-2140-88C7-E12DBBDBD9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43488-C9B7-794D-BF24-360FB77F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7F820-9093-E149-BEBA-3942190E5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10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FCC3-9309-D946-8CDE-78139C63A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9CAB9-6E82-5E48-B064-40DBB0359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64B30-8484-DC43-9ACB-0B65F11D0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26A25-48F5-7A43-ABF3-901EDA7B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9D2310-A731-0045-9588-8EA6A1962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F19852-ED7D-3749-B9AA-0D3918B05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89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6A4E-E8F8-2F4E-9CDF-97790EED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BEA7C-B2DA-4F40-ACE5-89680E1AD3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C1AA6-819D-794A-BB2F-B5C6EE82F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E9758A-E52A-414E-AD68-5F2DD0107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0FDF29-6B02-1D48-AD88-8F57D78D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2E0C97-8432-494A-B9A8-58E1AB0A5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010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95B9626-32EB-7F4A-A420-F41BBD590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5DE42-A957-1C4C-A1D3-E35EC01B0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9F3BA-0CF7-3C41-8043-76F1B0F979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01BA3-5A63-C04E-82D1-0ED8B53F5C04}" type="datetimeFigureOut">
              <a:rPr lang="en-US" smtClean="0"/>
              <a:t>12/30/20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0ECAA8-BCF7-0B4F-AC0A-4A7B547A8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17D80-6979-D245-B7E1-3677EA8962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A588F6-CB79-F64F-B743-EE6E534C5D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95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4407685" y="2890391"/>
            <a:ext cx="337663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400" b="1" dirty="0">
                <a:solidFill>
                  <a:schemeClr val="bg1"/>
                </a:solidFill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7675078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43CAC0F-F0EB-8247-9D3C-1725C553D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3124309"/>
            <a:ext cx="2707922" cy="6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6E39A2-8AAC-9243-B414-A6CC6F69D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6077" y="2961071"/>
            <a:ext cx="2133668" cy="83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C1ABB19-91A5-5E46-86DE-A06DC768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4767750"/>
            <a:ext cx="1998202" cy="85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925193-75DF-0247-991B-66F757CE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4725994"/>
            <a:ext cx="2184400" cy="93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1202E24-C111-8A43-8938-4945E53826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5400" y="4193266"/>
            <a:ext cx="1095022" cy="1442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103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8" y="494107"/>
            <a:ext cx="415437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View Attributes</a:t>
            </a:r>
            <a:endParaRPr lang="en-US" sz="6000" b="1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DD4F4E-9975-F14C-9603-63E991E20F57}"/>
              </a:ext>
            </a:extLst>
          </p:cNvPr>
          <p:cNvSpPr/>
          <p:nvPr/>
        </p:nvSpPr>
        <p:spPr>
          <a:xfrm>
            <a:off x="1309442" y="2066106"/>
            <a:ext cx="9584335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Color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Size and position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Visibility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Interactive (respond to user clicks)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Focus (receive user input)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92D050"/>
                </a:solidFill>
              </a:rPr>
              <a:t>And more</a:t>
            </a:r>
          </a:p>
        </p:txBody>
      </p:sp>
    </p:spTree>
    <p:extLst>
      <p:ext uri="{BB962C8B-B14F-4D97-AF65-F5344CB8AC3E}">
        <p14:creationId xmlns:p14="http://schemas.microsoft.com/office/powerpoint/2010/main" val="2520350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3228862"/>
            <a:ext cx="999073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92D050"/>
                </a:solidFill>
              </a:rPr>
              <a:t>Every element that you see is a View</a:t>
            </a:r>
            <a:endParaRPr lang="en-US" sz="16600" b="1" dirty="0">
              <a:solidFill>
                <a:srgbClr val="92D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 Group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5306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73830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Android studio layout editor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6A1B3D52-F8DB-9F4C-B0E1-BC7839F00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9" y="1837485"/>
            <a:ext cx="6865761" cy="475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E80F14D-A538-2745-A610-6A3E18F087E7}"/>
              </a:ext>
            </a:extLst>
          </p:cNvPr>
          <p:cNvSpPr/>
          <p:nvPr/>
        </p:nvSpPr>
        <p:spPr>
          <a:xfrm>
            <a:off x="7834488" y="1948325"/>
            <a:ext cx="4165600" cy="4415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XML layout file </a:t>
            </a:r>
          </a:p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0000"/>
                </a:solidFill>
                <a:latin typeface="Roboto" panose="02000000000000000000" pitchFamily="2" charset="0"/>
              </a:rPr>
              <a:t>Design</a:t>
            </a: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 and </a:t>
            </a:r>
            <a:r>
              <a:rPr lang="en-US" sz="2400" b="1" dirty="0">
                <a:solidFill>
                  <a:srgbClr val="000000"/>
                </a:solidFill>
                <a:latin typeface="Roboto" panose="02000000000000000000" pitchFamily="2" charset="0"/>
              </a:rPr>
              <a:t>Text</a:t>
            </a: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 tabs</a:t>
            </a:r>
          </a:p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0000"/>
                </a:solidFill>
                <a:latin typeface="Roboto" panose="02000000000000000000" pitchFamily="2" charset="0"/>
              </a:rPr>
              <a:t>Palette</a:t>
            </a: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 pane</a:t>
            </a:r>
          </a:p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0000"/>
                </a:solidFill>
                <a:latin typeface="Roboto" panose="02000000000000000000" pitchFamily="2" charset="0"/>
              </a:rPr>
              <a:t>Component Tree</a:t>
            </a: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 </a:t>
            </a:r>
          </a:p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Design and blueprint panes</a:t>
            </a:r>
          </a:p>
          <a:p>
            <a:pPr fontAlgn="base">
              <a:lnSpc>
                <a:spcPct val="200000"/>
              </a:lnSpc>
              <a:buFont typeface="+mj-lt"/>
              <a:buAutoNum type="arabicPeriod"/>
            </a:pPr>
            <a:r>
              <a:rPr lang="en-US" sz="2400" b="1" dirty="0">
                <a:solidFill>
                  <a:srgbClr val="000000"/>
                </a:solidFill>
                <a:latin typeface="Roboto" panose="02000000000000000000" pitchFamily="2" charset="0"/>
              </a:rPr>
              <a:t>Attributes</a:t>
            </a: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 tab</a:t>
            </a:r>
          </a:p>
        </p:txBody>
      </p:sp>
    </p:spTree>
    <p:extLst>
      <p:ext uri="{BB962C8B-B14F-4D97-AF65-F5344CB8AC3E}">
        <p14:creationId xmlns:p14="http://schemas.microsoft.com/office/powerpoint/2010/main" val="35149215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190207"/>
            <a:ext cx="10611624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rgbClr val="00B0F0"/>
                </a:solidFill>
              </a:rPr>
              <a:t>Something contains multiple Views.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en-US" sz="5400" b="1" dirty="0">
              <a:solidFill>
                <a:srgbClr val="00B0F0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5400" b="1" dirty="0">
                <a:solidFill>
                  <a:srgbClr val="00B0F0"/>
                </a:solidFill>
              </a:rPr>
              <a:t>To have a </a:t>
            </a:r>
            <a:r>
              <a:rPr lang="en-US" sz="5400" b="1" dirty="0" err="1">
                <a:solidFill>
                  <a:srgbClr val="00B0F0"/>
                </a:solidFill>
              </a:rPr>
              <a:t>ViewGroup</a:t>
            </a:r>
            <a:r>
              <a:rPr lang="en-US" sz="5400" b="1" dirty="0">
                <a:solidFill>
                  <a:srgbClr val="00B0F0"/>
                </a:solidFill>
              </a:rPr>
              <a:t> you need for a </a:t>
            </a:r>
            <a:r>
              <a:rPr lang="en-US" sz="5400" b="1" dirty="0">
                <a:solidFill>
                  <a:srgbClr val="0070C0"/>
                </a:solidFill>
              </a:rPr>
              <a:t>Layout</a:t>
            </a:r>
            <a:r>
              <a:rPr lang="en-US" sz="5400" b="1" dirty="0">
                <a:solidFill>
                  <a:srgbClr val="00B0F0"/>
                </a:solidFill>
              </a:rPr>
              <a:t>.</a:t>
            </a:r>
            <a:endParaRPr lang="en-US" sz="11500" b="1" dirty="0">
              <a:solidFill>
                <a:srgbClr val="00B0F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849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View Group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1523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778865" y="1819211"/>
            <a:ext cx="9990734" cy="35271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57250" indent="-8572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rgbClr val="00B0F0"/>
                </a:solidFill>
              </a:rPr>
              <a:t>Subclasses of </a:t>
            </a:r>
            <a:r>
              <a:rPr lang="en-US" sz="6000" b="1" dirty="0" err="1">
                <a:solidFill>
                  <a:srgbClr val="00B0F0"/>
                </a:solidFill>
              </a:rPr>
              <a:t>ViewGroup</a:t>
            </a:r>
            <a:endParaRPr lang="en-US" sz="6000" b="1" dirty="0">
              <a:solidFill>
                <a:srgbClr val="00B0F0"/>
              </a:solidFill>
            </a:endParaRPr>
          </a:p>
          <a:p>
            <a:pPr marL="857250" indent="-8572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6000" b="1" dirty="0">
                <a:solidFill>
                  <a:srgbClr val="00B0F0"/>
                </a:solidFill>
              </a:rPr>
              <a:t>Contains views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8495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Layouts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4630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702175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Common Layout Classes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5364" name="Picture 4">
            <a:extLst>
              <a:ext uri="{FF2B5EF4-FFF2-40B4-BE49-F238E27FC236}">
                <a16:creationId xmlns:a16="http://schemas.microsoft.com/office/drawing/2014/main" id="{CB0594B4-2C50-0140-AB86-30B44D06A6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731" y="2452934"/>
            <a:ext cx="2665743" cy="196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5" name="Picture 5">
            <a:extLst>
              <a:ext uri="{FF2B5EF4-FFF2-40B4-BE49-F238E27FC236}">
                <a16:creationId xmlns:a16="http://schemas.microsoft.com/office/drawing/2014/main" id="{BBD20D15-AA74-B144-8DCA-E91D91CC62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5905" y="2446007"/>
            <a:ext cx="2665743" cy="1965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6303175-0043-8841-B433-B6AC2F44A07E}"/>
              </a:ext>
            </a:extLst>
          </p:cNvPr>
          <p:cNvSpPr/>
          <p:nvPr/>
        </p:nvSpPr>
        <p:spPr>
          <a:xfrm>
            <a:off x="192731" y="5168826"/>
            <a:ext cx="23989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LinearLayout</a:t>
            </a:r>
            <a:endParaRPr lang="en-US" sz="2400" b="0" dirty="0">
              <a:effectLst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C5D05D-C5F5-9144-94E4-ED83680DA161}"/>
              </a:ext>
            </a:extLst>
          </p:cNvPr>
          <p:cNvSpPr/>
          <p:nvPr/>
        </p:nvSpPr>
        <p:spPr>
          <a:xfrm>
            <a:off x="4460634" y="5168826"/>
            <a:ext cx="29642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ConstraintLayout</a:t>
            </a:r>
            <a:endParaRPr lang="en-US" sz="2400" b="0" dirty="0">
              <a:effectLst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9A09BE-A76A-EC45-BB5D-4BFD0FFF375F}"/>
              </a:ext>
            </a:extLst>
          </p:cNvPr>
          <p:cNvSpPr/>
          <p:nvPr/>
        </p:nvSpPr>
        <p:spPr>
          <a:xfrm>
            <a:off x="9092347" y="5168826"/>
            <a:ext cx="29642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RelativeLayout</a:t>
            </a:r>
            <a:endParaRPr lang="en-US" sz="2400" b="0" dirty="0">
              <a:effectLst/>
            </a:endParaRPr>
          </a:p>
        </p:txBody>
      </p:sp>
      <p:pic>
        <p:nvPicPr>
          <p:cNvPr id="15368" name="Picture 8">
            <a:extLst>
              <a:ext uri="{FF2B5EF4-FFF2-40B4-BE49-F238E27FC236}">
                <a16:creationId xmlns:a16="http://schemas.microsoft.com/office/drawing/2014/main" id="{B7F8CAA7-CF22-7D4E-A4D9-7ADAC8F67F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079" y="2279812"/>
            <a:ext cx="2665743" cy="2132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1456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Hierarchy of </a:t>
            </a:r>
            <a:r>
              <a:rPr lang="en-US" sz="4800" b="1" dirty="0" err="1">
                <a:solidFill>
                  <a:schemeClr val="bg1"/>
                </a:solidFill>
              </a:rPr>
              <a:t>ViewGroup</a:t>
            </a:r>
            <a:r>
              <a:rPr lang="en-US" sz="4800" b="1" dirty="0">
                <a:solidFill>
                  <a:schemeClr val="bg1"/>
                </a:solidFill>
              </a:rPr>
              <a:t> and Views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AC7B1A-668B-D043-BB98-D4F540A49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291" y="2190207"/>
            <a:ext cx="9739678" cy="341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89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Hierarchy of screen layout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CD5729C3-3ED7-484B-8733-5301A91D8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" y="1819210"/>
            <a:ext cx="10871200" cy="4880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426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Hierarchy of screen layout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DCFBFC-9A04-8E4E-98EB-3F64567FA8B8}"/>
              </a:ext>
            </a:extLst>
          </p:cNvPr>
          <p:cNvSpPr/>
          <p:nvPr/>
        </p:nvSpPr>
        <p:spPr>
          <a:xfrm>
            <a:off x="900547" y="2071737"/>
            <a:ext cx="7453744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</a:rPr>
              <a:t>LinearLayout</a:t>
            </a:r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 </a:t>
            </a:r>
            <a:endParaRPr lang="en-US" sz="2400" b="0" dirty="0">
              <a:effectLst/>
            </a:endParaRPr>
          </a:p>
          <a:p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  	</a:t>
            </a:r>
            <a:r>
              <a:rPr lang="en-US" sz="2400" dirty="0">
                <a:solidFill>
                  <a:srgbClr val="660E7A"/>
                </a:solidFill>
                <a:latin typeface="Consolas" panose="020B0609020204030204" pitchFamily="49" charset="0"/>
              </a:rPr>
              <a:t>... &gt;</a:t>
            </a:r>
            <a:endParaRPr lang="en-US" sz="2400" b="0" dirty="0">
              <a:effectLst/>
            </a:endParaRP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   &lt;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</a:rPr>
              <a:t>Button</a:t>
            </a:r>
            <a:endParaRPr lang="en-US" sz="2400" b="0" dirty="0">
              <a:solidFill>
                <a:srgbClr val="92D050"/>
              </a:solidFill>
              <a:effectLst/>
            </a:endParaRPr>
          </a:p>
          <a:p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       </a:t>
            </a:r>
            <a:r>
              <a:rPr lang="en-US" sz="2400" dirty="0">
                <a:solidFill>
                  <a:srgbClr val="660E7A"/>
                </a:solidFill>
                <a:latin typeface="Consolas" panose="020B0609020204030204" pitchFamily="49" charset="0"/>
              </a:rPr>
              <a:t>...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US" sz="2400" b="0" dirty="0">
              <a:effectLst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   &lt;</a:t>
            </a:r>
            <a:r>
              <a:rPr lang="en-US" sz="2400" dirty="0" err="1">
                <a:solidFill>
                  <a:srgbClr val="92D050"/>
                </a:solidFill>
                <a:latin typeface="Consolas" panose="020B0609020204030204" pitchFamily="49" charset="0"/>
              </a:rPr>
              <a:t>TextView</a:t>
            </a:r>
            <a:endParaRPr lang="en-US" sz="2400" b="0" dirty="0">
              <a:solidFill>
                <a:srgbClr val="92D050"/>
              </a:solidFill>
              <a:effectLst/>
            </a:endParaRPr>
          </a:p>
          <a:p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       </a:t>
            </a:r>
            <a:r>
              <a:rPr lang="en-US" sz="2400" dirty="0">
                <a:solidFill>
                  <a:srgbClr val="660E7A"/>
                </a:solidFill>
                <a:latin typeface="Consolas" panose="020B0609020204030204" pitchFamily="49" charset="0"/>
              </a:rPr>
              <a:t>...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  <a:endParaRPr lang="en-US" sz="2400" b="0" dirty="0">
              <a:effectLst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    &lt;</a:t>
            </a:r>
            <a:r>
              <a:rPr lang="en-US" sz="2400" dirty="0">
                <a:solidFill>
                  <a:srgbClr val="92D050"/>
                </a:solidFill>
                <a:latin typeface="Consolas" panose="020B0609020204030204" pitchFamily="49" charset="0"/>
              </a:rPr>
              <a:t>Button</a:t>
            </a:r>
            <a:endParaRPr lang="en-US" sz="2400" b="0" dirty="0">
              <a:solidFill>
                <a:srgbClr val="92D050"/>
              </a:solidFill>
              <a:effectLst/>
            </a:endParaRPr>
          </a:p>
          <a:p>
            <a:r>
              <a:rPr lang="en-US" sz="2400" dirty="0">
                <a:solidFill>
                  <a:srgbClr val="000080"/>
                </a:solidFill>
                <a:latin typeface="Consolas" panose="020B0609020204030204" pitchFamily="49" charset="0"/>
              </a:rPr>
              <a:t>       </a:t>
            </a:r>
            <a:r>
              <a:rPr lang="en-US" sz="2400" dirty="0">
                <a:solidFill>
                  <a:srgbClr val="660E7A"/>
                </a:solidFill>
                <a:latin typeface="Consolas" panose="020B0609020204030204" pitchFamily="49" charset="0"/>
              </a:rPr>
              <a:t>...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/&gt;</a:t>
            </a:r>
          </a:p>
          <a:p>
            <a:endParaRPr lang="en-US" sz="2400" b="0" dirty="0">
              <a:effectLst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</a:rPr>
              <a:t>LinearLayout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en-US" sz="2400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814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2181431" y="2397948"/>
            <a:ext cx="782913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400" b="1" dirty="0">
                <a:solidFill>
                  <a:srgbClr val="92D050"/>
                </a:solidFill>
              </a:rPr>
              <a:t>Layouts and resources for the UI</a:t>
            </a:r>
          </a:p>
        </p:txBody>
      </p:sp>
    </p:spTree>
    <p:extLst>
      <p:ext uri="{BB962C8B-B14F-4D97-AF65-F5344CB8AC3E}">
        <p14:creationId xmlns:p14="http://schemas.microsoft.com/office/powerpoint/2010/main" val="163006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Constraint Layout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40E49A10-CBB3-FD4D-99B0-C93344E68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6485" y="1819211"/>
            <a:ext cx="5859030" cy="5002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31782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Layout editor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BD581F-A140-1645-B9AD-74B24B756E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3700" y="3358337"/>
            <a:ext cx="7839005" cy="3688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Select Design Surface: Design and Blueprint panes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Orientation in Editor: Portrait and Landscape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Device in Editor: Choose device for preview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API Version in Editor: Choose API for preview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Theme in Editor: Choose theme for preview 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Locale in Editor: Choose language/locale for preview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48875A43-2CAC-2E4E-9F61-73EBB77CA4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700" y="1696100"/>
            <a:ext cx="117983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946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Constraint Layout Tool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CA8947-D1D5-8A49-9184-03A8D2DEA6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399" y="3375183"/>
            <a:ext cx="7716982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Show: Show Constraints and Show Margins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Autoconnect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: Enable or disable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Clear All Constraints: Clear all constraints in layout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Infer Constraints: Create constraints by inference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5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Default Margins: Set default margins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6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Pack: Pack or expand selected elements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7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Align: Align selected elements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8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Guidelines: Add vertical or horizontal guidelines</a:t>
            </a:r>
          </a:p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9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Zoom controls: Zoom in or out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21506" name="Picture 2">
            <a:extLst>
              <a:ext uri="{FF2B5EF4-FFF2-40B4-BE49-F238E27FC236}">
                <a16:creationId xmlns:a16="http://schemas.microsoft.com/office/drawing/2014/main" id="{E4AAEA1D-EFF9-4341-979F-80429B56B5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" y="1745319"/>
            <a:ext cx="11811000" cy="146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54482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</a:rPr>
              <a:t>Autoconnect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22530" name="Picture 2">
            <a:extLst>
              <a:ext uri="{FF2B5EF4-FFF2-40B4-BE49-F238E27FC236}">
                <a16:creationId xmlns:a16="http://schemas.microsoft.com/office/drawing/2014/main" id="{38E2B69E-13E0-8C44-96EC-9B0FF1D5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339" y="1867702"/>
            <a:ext cx="7669322" cy="4667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532" name="Picture 4">
            <a:extLst>
              <a:ext uri="{FF2B5EF4-FFF2-40B4-BE49-F238E27FC236}">
                <a16:creationId xmlns:a16="http://schemas.microsoft.com/office/drawing/2014/main" id="{E64570D3-FA30-6F42-8F76-70502AB4D6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4465" y="494107"/>
            <a:ext cx="891385" cy="631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2754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Align elements by baseline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081B35E0-F780-754B-B8A5-037BBD1B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8763" y="1819211"/>
            <a:ext cx="8654473" cy="4674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1652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Align elements by baseline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24578" name="Picture 2">
            <a:extLst>
              <a:ext uri="{FF2B5EF4-FFF2-40B4-BE49-F238E27FC236}">
                <a16:creationId xmlns:a16="http://schemas.microsoft.com/office/drawing/2014/main" id="{56BEA1CD-1069-8A4D-B077-0CD0ECBC09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8287" y="1819211"/>
            <a:ext cx="4147127" cy="4998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6710959-340F-6544-9B72-474A41E36723}"/>
              </a:ext>
            </a:extLst>
          </p:cNvPr>
          <p:cNvSpPr/>
          <p:nvPr/>
        </p:nvSpPr>
        <p:spPr>
          <a:xfrm>
            <a:off x="221674" y="2466109"/>
            <a:ext cx="7019634" cy="3056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ct val="15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Vertical view size control specifies 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</a:rPr>
              <a:t>layout_height</a:t>
            </a:r>
            <a:endParaRPr lang="en-US" sz="2400" dirty="0">
              <a:solidFill>
                <a:schemeClr val="accent2"/>
              </a:solidFill>
              <a:latin typeface="Roboto" panose="02000000000000000000" pitchFamily="2" charset="0"/>
            </a:endParaRPr>
          </a:p>
          <a:p>
            <a:pPr fontAlgn="base">
              <a:lnSpc>
                <a:spcPct val="15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Horizontal view size control specifies </a:t>
            </a:r>
            <a:r>
              <a:rPr lang="en-US" sz="2400" dirty="0" err="1">
                <a:solidFill>
                  <a:schemeClr val="accent2"/>
                </a:solidFill>
                <a:latin typeface="Consolas" panose="020B0609020204030204" pitchFamily="49" charset="0"/>
              </a:rPr>
              <a:t>layout_width</a:t>
            </a:r>
            <a:endParaRPr lang="en-US" sz="2400" dirty="0">
              <a:solidFill>
                <a:schemeClr val="accent2"/>
              </a:solidFill>
              <a:latin typeface="Roboto" panose="02000000000000000000" pitchFamily="2" charset="0"/>
            </a:endParaRPr>
          </a:p>
          <a:p>
            <a:pPr fontAlgn="base">
              <a:lnSpc>
                <a:spcPct val="15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Roboto" panose="02000000000000000000" pitchFamily="2" charset="0"/>
              </a:rPr>
              <a:t>Attributes pane close button</a:t>
            </a:r>
          </a:p>
        </p:txBody>
      </p:sp>
    </p:spTree>
    <p:extLst>
      <p:ext uri="{BB962C8B-B14F-4D97-AF65-F5344CB8AC3E}">
        <p14:creationId xmlns:p14="http://schemas.microsoft.com/office/powerpoint/2010/main" val="17476205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Align elements by baseline</a:t>
            </a:r>
            <a:endParaRPr 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B701E2-DC7A-6242-9B9D-71FE4A57C722}"/>
              </a:ext>
            </a:extLst>
          </p:cNvPr>
          <p:cNvSpPr/>
          <p:nvPr/>
        </p:nvSpPr>
        <p:spPr>
          <a:xfrm>
            <a:off x="1219200" y="2190207"/>
            <a:ext cx="9753600" cy="263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layout_width</a:t>
            </a: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 and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layout_height</a:t>
            </a: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 change with size controls</a:t>
            </a:r>
            <a:endParaRPr lang="en-US" sz="2800" b="0" dirty="0">
              <a:effectLst/>
            </a:endParaRPr>
          </a:p>
          <a:p>
            <a:pPr fontAlgn="base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    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match_constraint</a:t>
            </a: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: Expands element to fill its parent</a:t>
            </a:r>
          </a:p>
          <a:p>
            <a:pPr fontAlgn="base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        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wrap_content</a:t>
            </a: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: Shrinks element to enclose content</a:t>
            </a:r>
          </a:p>
          <a:p>
            <a:pPr fontAlgn="base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        Fixed number of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dp</a:t>
            </a:r>
            <a:r>
              <a:rPr lang="en-US" sz="2800" dirty="0">
                <a:solidFill>
                  <a:srgbClr val="000000"/>
                </a:solidFill>
                <a:latin typeface="Roboto" panose="02000000000000000000" pitchFamily="2" charset="0"/>
              </a:rPr>
              <a:t> (density-independent pixels)</a:t>
            </a:r>
          </a:p>
        </p:txBody>
      </p:sp>
      <p:pic>
        <p:nvPicPr>
          <p:cNvPr id="25604" name="Picture 4">
            <a:extLst>
              <a:ext uri="{FF2B5EF4-FFF2-40B4-BE49-F238E27FC236}">
                <a16:creationId xmlns:a16="http://schemas.microsoft.com/office/drawing/2014/main" id="{AB45D815-5662-EB40-901B-8E9B22AC9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970" y="3364523"/>
            <a:ext cx="547078" cy="158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6" name="Picture 6">
            <a:extLst>
              <a:ext uri="{FF2B5EF4-FFF2-40B4-BE49-F238E27FC236}">
                <a16:creationId xmlns:a16="http://schemas.microsoft.com/office/drawing/2014/main" id="{D125BC44-F6FD-3D45-B706-E5C4D1181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5524" y="3896749"/>
            <a:ext cx="547078" cy="21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7" name="Picture 7">
            <a:extLst>
              <a:ext uri="{FF2B5EF4-FFF2-40B4-BE49-F238E27FC236}">
                <a16:creationId xmlns:a16="http://schemas.microsoft.com/office/drawing/2014/main" id="{77CF556E-8D02-914B-955B-75D421026F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970" y="4428973"/>
            <a:ext cx="522058" cy="208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609" name="Picture 9">
            <a:extLst>
              <a:ext uri="{FF2B5EF4-FFF2-40B4-BE49-F238E27FC236}">
                <a16:creationId xmlns:a16="http://schemas.microsoft.com/office/drawing/2014/main" id="{5811D541-D60B-9F46-8425-40B20F1202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454" y="4943383"/>
            <a:ext cx="1435622" cy="1420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8424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err="1">
                <a:solidFill>
                  <a:schemeClr val="bg1"/>
                </a:solidFill>
              </a:rPr>
              <a:t>TextView</a:t>
            </a:r>
            <a:r>
              <a:rPr lang="en-US" sz="4800" b="1" dirty="0">
                <a:solidFill>
                  <a:schemeClr val="bg1"/>
                </a:solidFill>
              </a:rPr>
              <a:t> example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26626" name="Picture 2">
            <a:extLst>
              <a:ext uri="{FF2B5EF4-FFF2-40B4-BE49-F238E27FC236}">
                <a16:creationId xmlns:a16="http://schemas.microsoft.com/office/drawing/2014/main" id="{D8E092FA-C8EF-6242-BAB0-7366C0F50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939" y="1819211"/>
            <a:ext cx="6183014" cy="503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3633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99907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Landscape variant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27650" name="Picture 2">
            <a:extLst>
              <a:ext uri="{FF2B5EF4-FFF2-40B4-BE49-F238E27FC236}">
                <a16:creationId xmlns:a16="http://schemas.microsoft.com/office/drawing/2014/main" id="{CA715E34-77EE-1642-857C-25A635E958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6520" y="1819211"/>
            <a:ext cx="4989512" cy="493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9420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4644927" y="2828835"/>
            <a:ext cx="29021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Thanks</a:t>
            </a:r>
            <a:endParaRPr 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436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1704555" y="2850880"/>
            <a:ext cx="1894237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400" b="1" dirty="0">
                <a:solidFill>
                  <a:srgbClr val="92D050"/>
                </a:solidFill>
              </a:rPr>
              <a:t>View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F759CC1-8C79-554C-9397-A9F81C645810}"/>
              </a:ext>
            </a:extLst>
          </p:cNvPr>
          <p:cNvSpPr/>
          <p:nvPr/>
        </p:nvSpPr>
        <p:spPr>
          <a:xfrm>
            <a:off x="5836356" y="-79022"/>
            <a:ext cx="6355644" cy="6937022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B9ADC0-69A4-CE40-800E-C539E8789645}"/>
              </a:ext>
            </a:extLst>
          </p:cNvPr>
          <p:cNvSpPr/>
          <p:nvPr/>
        </p:nvSpPr>
        <p:spPr>
          <a:xfrm>
            <a:off x="6910685" y="2850880"/>
            <a:ext cx="4206986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400" b="1" dirty="0">
                <a:solidFill>
                  <a:schemeClr val="bg1"/>
                </a:solidFill>
              </a:rPr>
              <a:t>View Group</a:t>
            </a:r>
          </a:p>
        </p:txBody>
      </p:sp>
    </p:spTree>
    <p:extLst>
      <p:ext uri="{BB962C8B-B14F-4D97-AF65-F5344CB8AC3E}">
        <p14:creationId xmlns:p14="http://schemas.microsoft.com/office/powerpoint/2010/main" val="165800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3228862"/>
            <a:ext cx="9990734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>
                <a:solidFill>
                  <a:srgbClr val="92D050"/>
                </a:solidFill>
              </a:rPr>
              <a:t>Every element that you see is a View</a:t>
            </a:r>
            <a:endParaRPr lang="en-US" sz="16600" b="1" dirty="0">
              <a:solidFill>
                <a:srgbClr val="92D05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3619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9505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43CAC0F-F0EB-8247-9D3C-1725C553D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3124309"/>
            <a:ext cx="2707922" cy="6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0196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43CAC0F-F0EB-8247-9D3C-1725C553D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3124309"/>
            <a:ext cx="2707922" cy="6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6E39A2-8AAC-9243-B414-A6CC6F69D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6077" y="2961071"/>
            <a:ext cx="2133668" cy="83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9930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43CAC0F-F0EB-8247-9D3C-1725C553D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3124309"/>
            <a:ext cx="2707922" cy="6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6E39A2-8AAC-9243-B414-A6CC6F69D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6077" y="2961071"/>
            <a:ext cx="2133668" cy="83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C1ABB19-91A5-5E46-86DE-A06DC768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4767750"/>
            <a:ext cx="1998202" cy="85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113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AFB6C7C-75FD-2344-8C6B-F795747ABA8A}"/>
              </a:ext>
            </a:extLst>
          </p:cNvPr>
          <p:cNvSpPr/>
          <p:nvPr/>
        </p:nvSpPr>
        <p:spPr>
          <a:xfrm>
            <a:off x="643399" y="2088684"/>
            <a:ext cx="493331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92D050"/>
                </a:solidFill>
              </a:rPr>
              <a:t>Every element that you see is a 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7F2277-7CE4-A34F-8151-37AEBC86546D}"/>
              </a:ext>
            </a:extLst>
          </p:cNvPr>
          <p:cNvSpPr/>
          <p:nvPr/>
        </p:nvSpPr>
        <p:spPr>
          <a:xfrm>
            <a:off x="0" y="0"/>
            <a:ext cx="12192000" cy="16961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18DAD-E6FF-9F40-A506-B4F328231ACF}"/>
              </a:ext>
            </a:extLst>
          </p:cNvPr>
          <p:cNvSpPr/>
          <p:nvPr/>
        </p:nvSpPr>
        <p:spPr>
          <a:xfrm>
            <a:off x="643399" y="494107"/>
            <a:ext cx="3014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View</a:t>
            </a:r>
            <a:endParaRPr lang="en-US" sz="5400" b="1" dirty="0">
              <a:solidFill>
                <a:schemeClr val="bg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DF4D43-515D-8C4D-A5E2-CEFC1124FF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3186212"/>
            <a:ext cx="1596291" cy="606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E43CAC0F-F0EB-8247-9D3C-1725C553D9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3124309"/>
            <a:ext cx="2707922" cy="66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666E39A2-8AAC-9243-B414-A6CC6F69D7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6077" y="2961071"/>
            <a:ext cx="2133668" cy="831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8C1ABB19-91A5-5E46-86DE-A06DC7689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98" y="4767750"/>
            <a:ext cx="1998202" cy="85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925193-75DF-0247-991B-66F757CE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8922" y="4725994"/>
            <a:ext cx="2184400" cy="93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0662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476</Words>
  <Application>Microsoft Macintosh PowerPoint</Application>
  <PresentationFormat>Widescreen</PresentationFormat>
  <Paragraphs>109</Paragraphs>
  <Slides>29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Consolas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140064015 Bassam A . Almutairi</dc:creator>
  <cp:lastModifiedBy>140064015 Bassam A . Almutairi</cp:lastModifiedBy>
  <cp:revision>16</cp:revision>
  <dcterms:created xsi:type="dcterms:W3CDTF">2020-12-28T07:44:45Z</dcterms:created>
  <dcterms:modified xsi:type="dcterms:W3CDTF">2020-12-30T19:07:57Z</dcterms:modified>
</cp:coreProperties>
</file>

<file path=docProps/thumbnail.jpeg>
</file>